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Average"/>
      <p:regular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Oswald-regular.fntdata"/><Relationship Id="rId12" Type="http://schemas.openxmlformats.org/officeDocument/2006/relationships/slide" Target="slides/slide8.xml"/><Relationship Id="rId34" Type="http://schemas.openxmlformats.org/officeDocument/2006/relationships/font" Target="fonts/Average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swa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Do you use your phone for anything related to learning language?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To look up words and check their usage, but it wasn’t good for finding useful words and expressions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Think of a good experience when you’ve used English outside of class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 was asked to be a tour guide for some international teachers at my university. I didn’t play a very important part but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Did Habla have a specific method of tutoring, or did the administrators let the tutors do their own thing?  Do you think their approach was successful?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 also think one distinct advantage to Habla was our focus on longitudinal relationships between Stanford students and janitors.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Was there anything specific you would change about learning a new language?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If only there was a way to practice her English in my room for three hours straight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Little overhead between real world and tool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Should be able to pull out a phone in the real world and have an answer in seconds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We need to take grades out of the equation and provide a more useful incentive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So that people don’t develop a specific weakness that turns into a fear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Phil is a domain expert and can provide perspective as a language teacher for several decades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Glenn had a meeting with him to discuss research and also asked him a few questions related to our project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Age: Early 60’s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Elise adds diversity to our participants by providing an overseas perspective, also learning two different languages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Interview was done over audio chat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she worked with Glenn on a program in the summer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Age: 20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Michael is John’s friend from undergrad and brief coworker at Habla.  Michael spent almost a decade learning Spanish in school and four years as a member of Habla, two as a tutor, two as an administrator.  He now uses spanish to provide medical treatment to native speakers.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He is very much a self-learner and has seen what happens when quality learning materials aren’t present.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Age 25, current med student at UCSF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Answered my questions in a Google Doc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Xiuzhi, foreign medical graduate, came to U.S. in mid-late 20’s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Chosen by virtue of being a mom.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What was the hardest part of being a non-English speaker was she started living in U.S.?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Interviewed via video call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54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Chinese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English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What do you think about current language learning apps?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People who finish them have some useful chunks of language, but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Relationship Id="rId4" Type="http://schemas.openxmlformats.org/officeDocument/2006/relationships/image" Target="../media/image0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jpg"/><Relationship Id="rId4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1450350"/>
            <a:ext cx="8520600" cy="224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000">
                <a:latin typeface="Calibri"/>
                <a:ea typeface="Calibri"/>
                <a:cs typeface="Calibri"/>
                <a:sym typeface="Calibri"/>
              </a:rPr>
              <a:t>Needfinding for Language Learning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Glenn Davis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Brian Liu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John Reyna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Tamara Prstić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07400" y="1518750"/>
            <a:ext cx="8225100" cy="210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Elise:</a:t>
            </a:r>
            <a:r>
              <a:rPr b="1"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For some reason I find that paper dictionaries are better for learning</a:t>
            </a: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, even though they’re inconvenient.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491100" y="1576350"/>
            <a:ext cx="8374200" cy="199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Elise: I was able to </a:t>
            </a:r>
            <a:r>
              <a:rPr lang="en" sz="3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my English to talk with a little girl (a teacher’s daughter) and introduce some history to her.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555700" y="1362450"/>
            <a:ext cx="8228700" cy="241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Michael: It fostered a good environment for learning in which the janitors felt </a:t>
            </a:r>
            <a:r>
              <a:rPr lang="en" sz="3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comfortable</a:t>
            </a: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with the students and were able to build </a:t>
            </a:r>
            <a:r>
              <a:rPr lang="en" sz="3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meaningful relationships</a:t>
            </a: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over years.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568625" y="1876650"/>
            <a:ext cx="8096400" cy="13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Xiuzhi: without </a:t>
            </a:r>
            <a:r>
              <a:rPr lang="en" sz="3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bothering or dealing with anyone else’s schedule, presence, or feelings.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ight_cs147_hw1.jp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470" y="158186"/>
            <a:ext cx="6997050" cy="46605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121375" y="4753800"/>
            <a:ext cx="6901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http://tonyzambito.com/wp-content/uploads/2015/05/insight-me.jpg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75" y="143308"/>
            <a:ext cx="6382450" cy="478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1099625" y="3209400"/>
            <a:ext cx="3540600" cy="193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Glenn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PhD Education (1st year)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Native language: English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Learned: Japanese, Chinese, Spanish (basic)</a:t>
            </a: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b="64107" l="12657" r="42218" t="0"/>
          <a:stretch/>
        </p:blipFill>
        <p:spPr>
          <a:xfrm>
            <a:off x="1679075" y="385600"/>
            <a:ext cx="2381711" cy="284159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4458412" y="3209400"/>
            <a:ext cx="35406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Brian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Senior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Native language: English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Learned: Chinese (basic)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Piano teacher for 9 years</a:t>
            </a:r>
          </a:p>
        </p:txBody>
      </p:sp>
      <p:pic>
        <p:nvPicPr>
          <p:cNvPr descr="brian_cs147_as_a_kid.jpg"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425" y="484613"/>
            <a:ext cx="2742575" cy="27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303775" y="186475"/>
            <a:ext cx="44883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SAID</a:t>
            </a:r>
          </a:p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Missing interaction</a:t>
            </a:r>
          </a:p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Not motivated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Prefer reading to talking, or vice versa, so they had a weakness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4224050" y="186473"/>
            <a:ext cx="4664100" cy="20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THOUGHT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Difficult to find someone to practice with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Don’t know how to express self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Textbook is boring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464225" y="2726375"/>
            <a:ext cx="44775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DID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D9EAD3"/>
                </a:solidFill>
                <a:latin typeface="Calibri"/>
                <a:ea typeface="Calibri"/>
                <a:cs typeface="Calibri"/>
                <a:sym typeface="Calibri"/>
              </a:rPr>
              <a:t>Watched pronunciation video but didn’t stick with it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4235005" y="2282975"/>
            <a:ext cx="4642199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FELT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Embarrassed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Pressured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Unconfident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Judged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381450" y="1586850"/>
            <a:ext cx="8381100" cy="196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Insight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Good Communication vs Good Grades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2" type="body"/>
          </p:nvPr>
        </p:nvSpPr>
        <p:spPr>
          <a:xfrm>
            <a:off x="332100" y="492900"/>
            <a:ext cx="8479800" cy="415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Insight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Confidence -&gt;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Motivation -&gt;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Practice -&gt;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Confidence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459900" y="1440150"/>
            <a:ext cx="8224200" cy="22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Insight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Learners don’t want to feel </a:t>
            </a:r>
            <a:r>
              <a:rPr lang="en" sz="3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judged,</a:t>
            </a: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inadequate, nor bothersome.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528650"/>
            <a:ext cx="8520600" cy="20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Surprise Insight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Many learners don’t even </a:t>
            </a:r>
            <a:r>
              <a:rPr lang="en" sz="3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try</a:t>
            </a: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apps...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2" type="body"/>
          </p:nvPr>
        </p:nvSpPr>
        <p:spPr>
          <a:xfrm>
            <a:off x="464250" y="1551900"/>
            <a:ext cx="8215500" cy="203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What about apps is ineffective?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2" type="body"/>
          </p:nvPr>
        </p:nvSpPr>
        <p:spPr>
          <a:xfrm>
            <a:off x="464250" y="888750"/>
            <a:ext cx="8215500" cy="336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(Collaborative goal?)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(Gamification?)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2" type="body"/>
          </p:nvPr>
        </p:nvSpPr>
        <p:spPr>
          <a:xfrm>
            <a:off x="464250" y="1633350"/>
            <a:ext cx="8215500" cy="187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Non judgemental, stress-free, </a:t>
            </a:r>
            <a:r>
              <a:rPr lang="en" sz="3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real</a:t>
            </a: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conversations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2" type="body"/>
          </p:nvPr>
        </p:nvSpPr>
        <p:spPr>
          <a:xfrm>
            <a:off x="466050" y="1622400"/>
            <a:ext cx="8211900" cy="189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All-around learning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311700" y="259500"/>
            <a:ext cx="8520600" cy="462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Current language learning apps are not motivating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Jumpstart the process of improving confidence without feelings of embarrassment or insecurity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Pronunciation may be a key issue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People need practice with real conversations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4548872" y="3207166"/>
            <a:ext cx="3623699" cy="1718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Tamara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Sophomore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Native Language: Serbian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Proficient in: English, Croatian/Bosnian, Italian, Latin</a:t>
            </a:r>
          </a:p>
        </p:txBody>
      </p:sp>
      <p:pic>
        <p:nvPicPr>
          <p:cNvPr descr="me_cs147_intro.jpg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762" y="209274"/>
            <a:ext cx="3008924" cy="300892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1112402" y="3207180"/>
            <a:ext cx="3623700" cy="17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John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Final year coterm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Native Language: English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Limited Working Proficiency: Spanish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8000" y="190937"/>
            <a:ext cx="2445449" cy="30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222250" y="579775"/>
            <a:ext cx="3851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Phil Hubbard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30750" y="1268800"/>
            <a:ext cx="3942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Director of English for Foreign Students Program at Stanford, Senior Lecturer in Linguistics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378" y="135689"/>
            <a:ext cx="4193725" cy="48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2646300" y="348975"/>
            <a:ext cx="3851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Elise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244200" y="857075"/>
            <a:ext cx="865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Sophomore majoring in English and French at Xi’an Jiaotong University in China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494362"/>
            <a:ext cx="57150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222250" y="479100"/>
            <a:ext cx="3851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Michael Diaz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30750" y="1126625"/>
            <a:ext cx="3942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Former English tutor                            and administrator for </a:t>
            </a:r>
            <a:r>
              <a:rPr i="1"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Habla</a:t>
            </a:r>
          </a:p>
        </p:txBody>
      </p:sp>
      <p:pic>
        <p:nvPicPr>
          <p:cNvPr descr="michael_diaz_cs147_needfinding.jpg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650" y="466176"/>
            <a:ext cx="4185300" cy="41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360225" y="863550"/>
            <a:ext cx="3657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Brian’s </a:t>
            </a: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mom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Xiuzhi, foreign medical graduate, came to U.S. in mid-late 20’s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4652400" y="1453950"/>
            <a:ext cx="34635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FFF2CC"/>
                </a:solidFill>
              </a:rPr>
              <a:t>Add picture of your mom here.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2CC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FFF2CC"/>
                </a:solidFill>
              </a:rPr>
              <a:t>Literally.</a:t>
            </a:r>
          </a:p>
        </p:txBody>
      </p:sp>
      <p:pic>
        <p:nvPicPr>
          <p:cNvPr descr="IMG_0068.JP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300" y="230696"/>
            <a:ext cx="4604174" cy="460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594475" y="1803450"/>
            <a:ext cx="8173500" cy="153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Phil:</a:t>
            </a:r>
            <a:r>
              <a:rPr b="1"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People are missing some important things such as </a:t>
            </a:r>
            <a:r>
              <a:rPr lang="en" sz="3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interactive language</a:t>
            </a:r>
            <a:r>
              <a:rPr lang="en" sz="3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